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6" r:id="rId4"/>
    <p:sldId id="286" r:id="rId5"/>
    <p:sldId id="257" r:id="rId6"/>
    <p:sldId id="260" r:id="rId7"/>
    <p:sldId id="268" r:id="rId8"/>
    <p:sldId id="258" r:id="rId9"/>
    <p:sldId id="270" r:id="rId10"/>
    <p:sldId id="269" r:id="rId11"/>
    <p:sldId id="271" r:id="rId12"/>
    <p:sldId id="273" r:id="rId13"/>
    <p:sldId id="275" r:id="rId14"/>
    <p:sldId id="276" r:id="rId15"/>
    <p:sldId id="277" r:id="rId16"/>
    <p:sldId id="274" r:id="rId17"/>
    <p:sldId id="264" r:id="rId18"/>
    <p:sldId id="291" r:id="rId19"/>
    <p:sldId id="281" r:id="rId20"/>
    <p:sldId id="287" r:id="rId21"/>
    <p:sldId id="279" r:id="rId22"/>
    <p:sldId id="282" r:id="rId23"/>
    <p:sldId id="283" r:id="rId24"/>
    <p:sldId id="284" r:id="rId25"/>
    <p:sldId id="285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1"/>
    <p:restoredTop sz="92868"/>
  </p:normalViewPr>
  <p:slideViewPr>
    <p:cSldViewPr snapToGrid="0" snapToObjects="1">
      <p:cViewPr varScale="1">
        <p:scale>
          <a:sx n="108" d="100"/>
          <a:sy n="108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D3869-9C69-C74A-8649-E4098CE79DC0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B9B35-728E-F646-ACF4-5BC651ADC9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70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615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099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01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481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54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26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88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97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41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8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72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701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88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B9B35-728E-F646-ACF4-5BC651ADC93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85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32615-B952-F740-8B85-82FBF284E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A47C8B-238D-024D-8CBF-76450EFB6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F4D98-9E84-CA4D-B946-B43FA0E1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55ECD-2013-1741-A280-21559B8E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FF2B3-2204-A543-94C4-7D3AB5A6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28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8B9D5-2E6F-7D4A-AD99-44CC2E5C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B20A03-C2BC-8E4B-B8BC-966BD5976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5ECA3-B245-DA4B-A6DD-DF693F91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C77423-C14B-D740-A015-9CE5C8F9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7F56FC-3069-7642-984B-F0E3B7BB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77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083B36-CB90-2841-8FB6-A90F1D1E9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97A18-4B55-5E46-898D-A3C0931C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310CE-1F15-4D4D-A827-E25540F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FA7F13-E3CF-D34B-A57D-EA7F2482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8B550-F705-9B42-896B-12F12156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26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6E482-F12E-734F-A1B8-C6FC2A48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39565-B969-294B-82A0-BF389B16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801B4-9010-C947-B622-951C47AE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59E0D-EA76-FB42-9D9C-7B8AE608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916ED7-32C8-4348-9958-825C58EB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48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151B1-5656-054A-B248-C1EB47B2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DDF4A-8C4C-A742-A35F-398253789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4066-EF7C-A041-B359-C46DDC22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F5C1A2-8A0E-2E4D-A7C1-8A30ECAF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923A2-313F-134F-B946-F43EF962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69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316F4-77C9-D24F-AEC9-72408B40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6F7CE-392E-954C-954E-0FE27A161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62BD0-627E-7D4F-9BB4-05AC42639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4A0C9D-47DC-CE43-9646-09CA3DBA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74B14-6686-6843-9D48-5EE2019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C3A91D-9C17-4946-8AA6-E703FD72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18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17D4F-5516-9D46-A368-EED74DFC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E9817-3957-3940-900F-74F0E0BAF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03600-296A-F041-9E73-6106EE77C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590B54-24E1-924C-9C6A-B20C9AAF0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BF7A35-A143-1A49-AB42-C2CAAF3F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95F46D-0AAB-F64A-B6AD-65271D99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EDF3BB-DB92-E240-B2F0-2E1720BD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D26665-2219-7E41-928D-F54D4F10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4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2F876-D4A6-1243-8DE7-74AAE206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8235F0-C905-CC42-B27E-267517CD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04563E-EAD4-E042-9ED9-6CC078D8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3F2C07-89C1-6849-9F9C-468725F1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4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A5EF1-5503-1E4A-8F95-9864FDC1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917B4-5467-8641-89E5-62592296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8D082-1845-AC4E-8C20-D21883F6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7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87F18-2D70-5F44-9075-44869193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612E1-3615-654C-A02E-9B9C1B40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668E77-A3B9-BA41-A7D7-76BB768C6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C8F06-FC87-8541-944E-B9F405E5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A2E18F-92F7-0348-B449-78F3F52B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EA28A0-9507-6F4B-8A19-29BDE427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18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C3F29-A798-FA45-8356-7423DD30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238F43-E2C3-1D47-9786-806C3DF2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085A18-18C1-8042-BA95-C91C2D112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7BD55D-A1EB-D340-BE7E-87791797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6C4373-A283-2745-BED6-F2D3FAE5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003463-A61B-6446-8048-196F9EF3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98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ABFA92-5252-5C41-B775-7C08E629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8922B8-A77E-2D4F-9A77-7FCFA8D1E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19D9A-6798-8F4B-A43C-80C0CC388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62280-E6D2-5C4A-80CD-D5B9B1985BDD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850C9F-5ED5-4E4F-96B1-40D5192D3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5F97E-1868-2747-8E63-8C7E55EE7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3FE1-A85F-1440-A397-AC6127FD3B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80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BF4B0-D06C-274F-ACE7-A9712599C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A Raft-based HTAP Database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B3BFC0-BA12-B648-BB6B-CDCE6C158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Dongxu</a:t>
            </a:r>
            <a:r>
              <a:rPr lang="en-US" altLang="zh-CN" dirty="0"/>
              <a:t> Huang, Qi Liu, </a:t>
            </a:r>
            <a:r>
              <a:rPr lang="en-US" altLang="zh-CN" dirty="0" err="1"/>
              <a:t>Qiu</a:t>
            </a:r>
            <a:r>
              <a:rPr lang="en-US" altLang="zh-CN" dirty="0"/>
              <a:t> Cui, </a:t>
            </a:r>
            <a:r>
              <a:rPr lang="en-US" altLang="zh-CN" dirty="0" err="1"/>
              <a:t>Zhuhe</a:t>
            </a:r>
            <a:r>
              <a:rPr lang="en-US" altLang="zh-CN" dirty="0"/>
              <a:t> Fang∗, </a:t>
            </a:r>
            <a:r>
              <a:rPr lang="en-US" altLang="zh-CN" dirty="0" err="1"/>
              <a:t>Xiaoyu</a:t>
            </a:r>
            <a:r>
              <a:rPr lang="en-US" altLang="zh-CN" dirty="0"/>
              <a:t> Ma, Fei Xu, Li Shen, Liu Tang, </a:t>
            </a:r>
            <a:r>
              <a:rPr lang="en-US" altLang="zh-CN" dirty="0" err="1"/>
              <a:t>Yuxing</a:t>
            </a:r>
            <a:r>
              <a:rPr lang="en-US" altLang="zh-CN" dirty="0"/>
              <a:t> Zhou, </a:t>
            </a:r>
            <a:r>
              <a:rPr lang="en-US" altLang="zh-CN" dirty="0" err="1"/>
              <a:t>Menglong</a:t>
            </a:r>
            <a:r>
              <a:rPr lang="en-US" altLang="zh-CN" dirty="0"/>
              <a:t> Huang, Wan Wei, Cong Liu, Jian Zhang, </a:t>
            </a:r>
            <a:r>
              <a:rPr lang="en-US" altLang="zh-CN" dirty="0" err="1"/>
              <a:t>Jianjun</a:t>
            </a:r>
            <a:r>
              <a:rPr lang="en-US" altLang="zh-CN" dirty="0"/>
              <a:t> Li, </a:t>
            </a:r>
            <a:r>
              <a:rPr lang="en-US" altLang="zh-CN" dirty="0" err="1"/>
              <a:t>Xuelian</a:t>
            </a:r>
            <a:r>
              <a:rPr lang="en-US" altLang="zh-CN" dirty="0"/>
              <a:t> Wu, </a:t>
            </a:r>
            <a:r>
              <a:rPr lang="en-US" altLang="zh-CN" dirty="0" err="1"/>
              <a:t>Lingyu</a:t>
            </a:r>
            <a:r>
              <a:rPr lang="en-US" altLang="zh-CN" dirty="0"/>
              <a:t> Song, </a:t>
            </a:r>
            <a:r>
              <a:rPr lang="en-US" altLang="zh-CN" dirty="0" err="1"/>
              <a:t>Ruoxi</a:t>
            </a:r>
            <a:r>
              <a:rPr lang="en-US" altLang="zh-CN" dirty="0"/>
              <a:t> Sun, </a:t>
            </a:r>
            <a:r>
              <a:rPr lang="en-US" altLang="zh-CN" dirty="0" err="1"/>
              <a:t>Shuaipeng</a:t>
            </a:r>
            <a:r>
              <a:rPr lang="en-US" altLang="zh-CN" dirty="0"/>
              <a:t> Yu, Lei Zhao, Nicholas Cameron, </a:t>
            </a:r>
            <a:r>
              <a:rPr lang="en-US" altLang="zh-CN" dirty="0" err="1"/>
              <a:t>Liquan</a:t>
            </a:r>
            <a:r>
              <a:rPr lang="en-US" altLang="zh-CN" dirty="0"/>
              <a:t> Pei, Xin Tang </a:t>
            </a:r>
          </a:p>
          <a:p>
            <a:r>
              <a:rPr lang="en-US" altLang="zh-CN" dirty="0" err="1"/>
              <a:t>PingCAP</a:t>
            </a:r>
            <a:r>
              <a:rPr lang="en-US" altLang="zh-CN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78DB1B-44E9-574E-AA94-8F20B62936EA}"/>
              </a:ext>
            </a:extLst>
          </p:cNvPr>
          <p:cNvSpPr txBox="1"/>
          <p:nvPr/>
        </p:nvSpPr>
        <p:spPr>
          <a:xfrm>
            <a:off x="5429792" y="5257800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VLDB 2020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2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70B05-8DF7-C942-871D-9210CEF7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Optimization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Log Replication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C1A33-2BA4-4B4F-BBA1-E5D4050D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优化后的日志复制流程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收到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发送的请求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将该请求追加到它的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，同时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将对应的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条目发送给其他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如果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追加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失败，但达到一定数量的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成功地添加了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，则这个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仍然可以被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继续接受其他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的请求，持续进行步骤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假定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追加成功，并后续发送带有预测的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 index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的新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条目；如果发生错误，则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调整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log index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并重新发送请求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如果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发现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已经被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，则在另一个线程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新数据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异步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 log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之后，返回结果给对应的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，并通知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继续处理下一次请求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1E46326E-6785-A047-977D-3F9C2E8D1293}"/>
              </a:ext>
            </a:extLst>
          </p:cNvPr>
          <p:cNvSpPr/>
          <p:nvPr/>
        </p:nvSpPr>
        <p:spPr>
          <a:xfrm>
            <a:off x="838200" y="5888527"/>
            <a:ext cx="763929" cy="416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5E31DF-A2A9-274D-A774-2218E22E9A50}"/>
              </a:ext>
            </a:extLst>
          </p:cNvPr>
          <p:cNvSpPr/>
          <p:nvPr/>
        </p:nvSpPr>
        <p:spPr>
          <a:xfrm>
            <a:off x="1602129" y="5911790"/>
            <a:ext cx="3475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提高传统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算法的并行程度</a:t>
            </a:r>
          </a:p>
        </p:txBody>
      </p:sp>
    </p:spTree>
    <p:extLst>
      <p:ext uri="{BB962C8B-B14F-4D97-AF65-F5344CB8AC3E}">
        <p14:creationId xmlns:p14="http://schemas.microsoft.com/office/powerpoint/2010/main" val="156358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7C9DA-F8CC-BC41-A2D8-E7DEEA44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Accelerating Read Requests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09644-31C0-3D45-A1B2-E6032957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通过避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免日志同步来减少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I/O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，以此提高读操作的性能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为保证总是从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上读数据，使用了以下优化方法：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Read Index: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当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收到一个读请求，记录当前最新的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Commit 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作为本地的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Read 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，并发送心跳向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确认自己仍然是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；如果确认了自己的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身份，则等日志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Read 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以后，就立刻将结果返回给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  <a:p>
            <a:pPr lvl="1">
              <a:lnSpc>
                <a:spcPct val="110000"/>
              </a:lnSpc>
            </a:pP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Lease Read: 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Followers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达成一个租赁期限，在此期间不做选举，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可以不经过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来响应任意读请求</a:t>
            </a:r>
            <a:endParaRPr lang="en-US" altLang="zh-C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Follower read: Follower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向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请求当前最新的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Read 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，等到本地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apply log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大于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Read Index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lang="zh-CN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可以将读取的值返回给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68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013BF-4B79-164F-882C-227C2370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Storage –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(Column-based)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37F20-97D8-A740-8CD9-2603A548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由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节点组成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Learner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节点不参与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协议来提交日志或选举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组接收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日志，并将行状数据转换为列状数据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428E2-7628-D744-9617-CBDE0D07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16" y="3185017"/>
            <a:ext cx="7650167" cy="28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873E8-ED42-5C47-A711-9FEA6030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Log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Replayer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9F6E4-C742-854B-AA7A-1DBACFF2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Compacting logs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将有效日志会放入到日志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Decoding tuples 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去除冗余的事务信息，然后将解析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的数据放入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Transforming data format 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中的行存数据转换成列存数据，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并将其追加到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Delta Tree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上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2C0945-6287-3D49-BFEC-7F4ACF3A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492910"/>
            <a:ext cx="50165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0EB18-F26F-4F44-BF68-94C17C89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Schema Synchronization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6C8DA-70BA-B049-8E05-96BF7716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进行行列实时转换时，需要从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了解最新的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为了减少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获取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的开销，会在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上对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数据进行缓存，缓存的内容会通过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同步器进行同步，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采取两阶段的同步策略：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Regular Synchronization: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定期从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获取最新的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Schema </a:t>
            </a:r>
          </a:p>
          <a:p>
            <a:pPr lvl="1">
              <a:lnSpc>
                <a:spcPct val="1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Compulsive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Synchronization: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当元组和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之间的列数不同或列值溢出时，则会主动从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中获取最新的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9925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DA648A-83E2-944E-9207-F893076D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64" y="2466429"/>
            <a:ext cx="5960936" cy="2243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56787-C841-2A44-96B0-293FB236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Data Synchronization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AD62C-6D2C-7348-BAE1-8B0FCF40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Delta Tree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是为了高效读写列式数据而设计的列式存储引擎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数据是以写入顺序排列的小数据块，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缓存到内存中，最后被持久化到磁盘中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当积攒了足够多的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更新，引擎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就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会将它们归并到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Stable space</a:t>
            </a:r>
          </a:p>
          <a:p>
            <a:pPr lvl="1">
              <a:lnSpc>
                <a:spcPct val="100000"/>
              </a:lnSpc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新插入的数据直接插入到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数据中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修改的数据替换原有数据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删除的数据直接从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数据中移除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B+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索引减少合并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数据到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数据的开销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8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66300-C4E7-364D-AC53-D601D44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PD (Placement Driver)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8E2F-9EA9-D742-9857-813C1009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管理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监控每个服务器的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，必要时进行热点迁移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动态的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分割和合并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分割大的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来均衡负载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合并很少被访问的、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范围相邻的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来减少网络和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开销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2"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管理全局时间戳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时间戳也可用作事务的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marL="228600" lvl="2"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从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PD member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收集必要的数据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9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D349E-9A41-E34A-9347-347E154D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Analytical Processing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2297C-1354-6445-94F5-8DBE3BEE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 Engine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通过以下方面优化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OLAP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查询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基于规则和成本的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基于规则的优化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(RBO)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将查询转化成逻辑计划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基于成本的优化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(CBO)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：将逻辑计划转换为物理计划，再从候选计划中选择执行成本最小的计划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索引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索引与数据一样，按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进行分割，并以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的方式存储在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将计算下推到存储层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SQL Engine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可以将一些算子，比如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TOP N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，下推到存储层来加速计算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6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B4903-28D3-F14D-90F2-470E429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Analytical Processing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288798-5B21-5B47-8EBD-FCA8C1C7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处理运算示例：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 count(*) from user where name = “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30E98D-CAA6-AD45-8EC4-FA6762C1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61" y="2189511"/>
            <a:ext cx="8243455" cy="61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4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214A71-1D5B-1146-BEB5-8A4E7DED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15" y="3902298"/>
            <a:ext cx="5952770" cy="21323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8CD854E-7AFA-9545-A3A2-E2FFD27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Analytical Processing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C6561-5C1D-654D-BFB3-75180FA8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TiSpark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支持用机器学习库进行计算，也可以处理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上的数据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Spark Driver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读取元数据来构建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目录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Spark Driver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请求时间戳来读取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MVCC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Spark Driver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也可以将计算推送到存储层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57ED9-AEE4-1C46-900B-A3E49FAC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  <a:ea typeface="ArialMT"/>
              </a:rPr>
              <a:t>Brief History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A3157-4C2B-714C-8B6B-32189FCBF4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125" y="2472745"/>
            <a:ext cx="4990382" cy="29519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4881E-55EB-364A-991B-959B9938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Standalone RDBMS 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支持关系模型、提供强大的事务性保证，支持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NoSQL 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支持高并发读写和可扩展性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NewSQL 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提供和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系统相同的扩展性、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高可用性， 且仍然支持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等特性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" descr="page4image30717824">
            <a:extLst>
              <a:ext uri="{FF2B5EF4-FFF2-40B4-BE49-F238E27FC236}">
                <a16:creationId xmlns:a16="http://schemas.microsoft.com/office/drawing/2014/main" id="{DB1A7A8F-1A54-4341-88C6-1599684E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3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B4903-28D3-F14D-90F2-470E429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Transactional Processing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311BA-C890-E240-9E52-C1E10DA6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在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中，事务由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Engine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共同协作处理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SQL Engine: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接收来自客户端的写、读请求，将数据转化为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格式，并使用两阶段提交（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）与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交互处理事务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PD: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管理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的逻辑位置和物理位置；提供全局的、严格递增的时间戳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提供分布式事务接口，实现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MVCC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，并将数据持久化到磁盘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137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B4903-28D3-F14D-90F2-470E429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Transactional Processing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311BA-C890-E240-9E52-C1E10DA6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Percolator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事务模型，并基于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MVCC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来处理事务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6D0F79-166D-EA47-8C2B-7EC7F8F0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04" y="2237855"/>
            <a:ext cx="6649792" cy="4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71EFD-F6C9-7847-A4A6-F4568077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Isolation and Coordination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5C537-E4D3-8F4C-B393-22A21C06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资源隔离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事务性查询和分析性查询被调度到不同的引擎服务器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放在不同的物理机器上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的协调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负责处理事务性查询、小范围扫描和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point-get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扫描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负责处理分析性查询，并设置了一个表副本专门用于事务性查询，也为特定的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设置一个以上的列数据副本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8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0207C-DBFF-0C4E-8576-7D25D114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 (OLTP)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ED378-F379-6D44-A13F-C71D1D9CC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与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CockroachDB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对比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TPC-C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B5207C-9DB9-D14F-9E48-5CDB8FA0C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629" y="2467100"/>
            <a:ext cx="4498742" cy="3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44465-7678-CA4F-A271-0EA38617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 (OLAP)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D13BC-3C7C-2B4E-AE19-E47F2560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TPC-H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个分析查询，将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TiSpark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与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SparkSQL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PrestoDB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Greenplum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进行比较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数量是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E60A4-646A-AD4B-BC16-86934A55D4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00777"/>
            <a:ext cx="10467402" cy="23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6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25299-AC65-964A-9180-7807FA7B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HTAP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11F04-A3F6-EB46-8661-772E17E8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数量是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CH-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，加入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客户端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，评估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负载对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性能的影响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A90EFC-50C5-6F4C-AE4F-27EA8230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26302"/>
            <a:ext cx="10337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0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25299-AC65-964A-9180-7807FA7B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HTAP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11F04-A3F6-EB46-8661-772E17E8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数量是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CH-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，加入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客户端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(TC)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，评估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负载对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性能的影响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914FFC-804D-4B4D-810A-48A183D6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720284"/>
            <a:ext cx="10337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E0755-6AB7-B643-847A-0B276ED8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HTAP System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A94A6-3C11-EF4E-BA8C-F85EFD71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zh-CN" altLang="zh-CN" sz="2400" dirty="0">
                <a:latin typeface="Arial" panose="020B0604020202020204" pitchFamily="34" charset="0"/>
                <a:ea typeface="ArialMT"/>
                <a:cs typeface="Arial" panose="020B0604020202020204" pitchFamily="34" charset="0"/>
              </a:rPr>
              <a:t>ybrid </a:t>
            </a:r>
            <a:r>
              <a:rPr lang="zh-C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zh-CN" sz="2400" dirty="0">
                <a:latin typeface="Arial" panose="020B0604020202020204" pitchFamily="34" charset="0"/>
                <a:ea typeface="ArialMT"/>
                <a:cs typeface="Arial" panose="020B0604020202020204" pitchFamily="34" charset="0"/>
              </a:rPr>
              <a:t>ransactional / </a:t>
            </a:r>
            <a:r>
              <a:rPr lang="zh-C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zh-CN" sz="2400" dirty="0">
                <a:latin typeface="Arial" panose="020B0604020202020204" pitchFamily="34" charset="0"/>
                <a:ea typeface="ArialMT"/>
                <a:cs typeface="Arial" panose="020B0604020202020204" pitchFamily="34" charset="0"/>
              </a:rPr>
              <a:t>nalytical </a:t>
            </a:r>
            <a:r>
              <a:rPr lang="zh-C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zh-CN" altLang="zh-CN" sz="2400" dirty="0">
                <a:latin typeface="Arial" panose="020B0604020202020204" pitchFamily="34" charset="0"/>
                <a:ea typeface="ArialMT"/>
                <a:cs typeface="Arial" panose="020B0604020202020204" pitchFamily="34" charset="0"/>
              </a:rPr>
              <a:t>rocessing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Like NewSQL systems 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High Availability 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Transactional Consistency  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Additional requirements 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Freshness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Isolation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>
              <a:spcBef>
                <a:spcPts val="1000"/>
              </a:spcBef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DABCBD-709B-8143-90F4-2791B489B0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442" y="2632748"/>
            <a:ext cx="4246516" cy="27370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03EC6E-D3E1-404E-B58C-58E61F92DAB6}"/>
              </a:ext>
            </a:extLst>
          </p:cNvPr>
          <p:cNvSpPr txBox="1"/>
          <p:nvPr/>
        </p:nvSpPr>
        <p:spPr>
          <a:xfrm>
            <a:off x="6979534" y="381662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OLAP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DAB3A5-6086-AA4A-BA5A-5AC069A30905}"/>
              </a:ext>
            </a:extLst>
          </p:cNvPr>
          <p:cNvSpPr txBox="1"/>
          <p:nvPr/>
        </p:nvSpPr>
        <p:spPr>
          <a:xfrm>
            <a:off x="9238526" y="3816627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OLTP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64269-358F-1549-AAEC-F987612B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Contributions of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11BEF-7F14-5346-8D8C-CD01432A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支持高度并发的读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写的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Multi-Raft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存储系统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改进了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算法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在不同的存储分区上进行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优化了分析性查询的执行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优化了数据的读取策略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计算下推到存储层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OLTP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OLAP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都能达到高性能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不同存储分区间数据同步的延迟较低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间资源隔离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3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DD78E-84BA-4947-82BF-833C5092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C0C057-3359-5643-A9AC-365EBBE18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8FCBA8-CC26-A04B-A26E-978AC026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62" y="2055813"/>
            <a:ext cx="9728475" cy="3332725"/>
          </a:xfrm>
          <a:prstGeom prst="rect">
            <a:avLst/>
          </a:prstGeom>
        </p:spPr>
      </p:pic>
      <p:pic>
        <p:nvPicPr>
          <p:cNvPr id="2049" name="Picture 1" descr="page10image51987968">
            <a:extLst>
              <a:ext uri="{FF2B5EF4-FFF2-40B4-BE49-F238E27FC236}">
                <a16:creationId xmlns:a16="http://schemas.microsoft.com/office/drawing/2014/main" id="{EB019D68-044A-144B-80EF-3DA1AB22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5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DBA39-270C-C843-824B-B6FD6EEA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Computation Engine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0A1A32-5620-DA4E-B61C-09A418CF0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计算引擎层是无状态的，可扩展的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SQL engine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具有查询优化器和分布式查询执行器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查询优化器可以基于查询来选择从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TiFlash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进行读取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TiSpark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可以帮助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连接到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52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5AA0B-852D-BB47-89DD-F1A2EB44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Multi-Raft Storage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51262C-284F-B943-A14E-A4BF717E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9" y="2164465"/>
            <a:ext cx="8855322" cy="3576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2CB424-DD84-4D44-B469-A30E2626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91" y="5749948"/>
            <a:ext cx="3289300" cy="495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9DA3E35-D4D9-2947-84F1-AB521E21C325}"/>
              </a:ext>
            </a:extLst>
          </p:cNvPr>
          <p:cNvSpPr/>
          <p:nvPr/>
        </p:nvSpPr>
        <p:spPr>
          <a:xfrm>
            <a:off x="1793174" y="5320145"/>
            <a:ext cx="1389413" cy="33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3F96572C-75CF-C048-8ED5-EFB0847367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414" y="5474525"/>
            <a:ext cx="778761" cy="266516"/>
          </a:xfrm>
          <a:prstGeom prst="curvedConnector3">
            <a:avLst>
              <a:gd name="adj1" fmla="val 1018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05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59DFAF-4AB1-1A44-B646-8E81F3947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878" y="2232192"/>
            <a:ext cx="7145430" cy="40797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CA5C2A-66EA-4949-91C2-B456BE21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Storage –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(Row-based)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1FC20-D75C-3042-9E0E-4E8DDEAE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集群由许多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服务器组成，使用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在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服务器之间复制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的副本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每台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服务器可以是不同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每台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服务器上的数据和元数据都被持久化到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RocksDB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7" name="Picture 1" descr="page12image52163136">
            <a:extLst>
              <a:ext uri="{FF2B5EF4-FFF2-40B4-BE49-F238E27FC236}">
                <a16:creationId xmlns:a16="http://schemas.microsoft.com/office/drawing/2014/main" id="{5A75EBFE-FF7E-684B-AC0E-AF3D2076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4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70B05-8DF7-C942-871D-9210CEF7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TiKV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Optimization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Log Replication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C1A33-2BA4-4B4F-BBA1-E5D4050D8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经典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协议中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Log Replication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流程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收到来自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对数据操作的请求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将该请求追加到它的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，此时需要操作的数据状态是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Uncommitted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将新的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条目发送给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检查确认数据无冲突后，再将条目追加到自己的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中，并向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反馈结果，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的数据状态也是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Uncommitted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等待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追加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的结果，如果符合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quorum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机制，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Leader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就将数据状态改为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，并且在本地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新数据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将结果返回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，然后再次给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发送请求；收到请求后，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也将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里新数据状态改成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，并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继续处理下一次请求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35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</TotalTime>
  <Words>1644</Words>
  <Application>Microsoft Macintosh PowerPoint</Application>
  <PresentationFormat>宽屏</PresentationFormat>
  <Paragraphs>170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Wingdings</vt:lpstr>
      <vt:lpstr>Office 主题​​</vt:lpstr>
      <vt:lpstr>TiDB: A Raft-based HTAP Database </vt:lpstr>
      <vt:lpstr>Brief History</vt:lpstr>
      <vt:lpstr>HTAP System</vt:lpstr>
      <vt:lpstr>Contributions of TiDB</vt:lpstr>
      <vt:lpstr>Architecture</vt:lpstr>
      <vt:lpstr>Computation Engine </vt:lpstr>
      <vt:lpstr>Multi-Raft Storage</vt:lpstr>
      <vt:lpstr>Storage – TiKV (Row-based)</vt:lpstr>
      <vt:lpstr>TiKV: Optimization of Log Replication </vt:lpstr>
      <vt:lpstr>TiKV: Optimization of Log Replication </vt:lpstr>
      <vt:lpstr>TiKV: Accelerating Read Requests</vt:lpstr>
      <vt:lpstr>Storage – TiFlash (Column-based)</vt:lpstr>
      <vt:lpstr>TiFlash: Log Replayer </vt:lpstr>
      <vt:lpstr>TiFlash: Schema Synchronization</vt:lpstr>
      <vt:lpstr>TiFlash: Data Synchronization</vt:lpstr>
      <vt:lpstr>PD (Placement Driver)</vt:lpstr>
      <vt:lpstr>Analytical Processing </vt:lpstr>
      <vt:lpstr>Analytical Processing </vt:lpstr>
      <vt:lpstr>Analytical Processing</vt:lpstr>
      <vt:lpstr>Transactional Processing </vt:lpstr>
      <vt:lpstr>Transactional Processing </vt:lpstr>
      <vt:lpstr>Isolation and Coordination </vt:lpstr>
      <vt:lpstr>Experiment (OLTP)</vt:lpstr>
      <vt:lpstr>Experiment (OLAP)</vt:lpstr>
      <vt:lpstr>Experiment (HTAP)</vt:lpstr>
      <vt:lpstr>Experiment (HTAP)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 Shuhong</dc:creator>
  <cp:lastModifiedBy>You Shuhong</cp:lastModifiedBy>
  <cp:revision>834</cp:revision>
  <dcterms:created xsi:type="dcterms:W3CDTF">2021-03-17T11:31:40Z</dcterms:created>
  <dcterms:modified xsi:type="dcterms:W3CDTF">2021-08-13T12:04:37Z</dcterms:modified>
</cp:coreProperties>
</file>